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54" r:id="rId2"/>
    <p:sldId id="522" r:id="rId3"/>
    <p:sldId id="445" r:id="rId4"/>
    <p:sldId id="393" r:id="rId5"/>
    <p:sldId id="265" r:id="rId6"/>
    <p:sldId id="502" r:id="rId7"/>
    <p:sldId id="524" r:id="rId8"/>
    <p:sldId id="525" r:id="rId9"/>
    <p:sldId id="523" r:id="rId10"/>
    <p:sldId id="454" r:id="rId11"/>
    <p:sldId id="542" r:id="rId12"/>
    <p:sldId id="526" r:id="rId13"/>
    <p:sldId id="527" r:id="rId14"/>
    <p:sldId id="532" r:id="rId15"/>
    <p:sldId id="528" r:id="rId16"/>
    <p:sldId id="529" r:id="rId17"/>
    <p:sldId id="537" r:id="rId18"/>
    <p:sldId id="530" r:id="rId19"/>
    <p:sldId id="536" r:id="rId20"/>
    <p:sldId id="531" r:id="rId21"/>
    <p:sldId id="431" r:id="rId22"/>
    <p:sldId id="432" r:id="rId23"/>
    <p:sldId id="433" r:id="rId24"/>
    <p:sldId id="505" r:id="rId25"/>
    <p:sldId id="534" r:id="rId26"/>
    <p:sldId id="451" r:id="rId27"/>
    <p:sldId id="450" r:id="rId28"/>
    <p:sldId id="546" r:id="rId29"/>
    <p:sldId id="547" r:id="rId30"/>
    <p:sldId id="506" r:id="rId31"/>
    <p:sldId id="545" r:id="rId32"/>
    <p:sldId id="538" r:id="rId33"/>
    <p:sldId id="539" r:id="rId34"/>
    <p:sldId id="540" r:id="rId35"/>
    <p:sldId id="446" r:id="rId36"/>
    <p:sldId id="448" r:id="rId37"/>
    <p:sldId id="441" r:id="rId38"/>
    <p:sldId id="442" r:id="rId39"/>
    <p:sldId id="443" r:id="rId40"/>
    <p:sldId id="550" r:id="rId41"/>
    <p:sldId id="439" r:id="rId42"/>
    <p:sldId id="455" r:id="rId43"/>
    <p:sldId id="507" r:id="rId44"/>
  </p:sldIdLst>
  <p:sldSz cx="9144000" cy="6858000" type="screen4x3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3333CC"/>
    <a:srgbClr val="669900"/>
    <a:srgbClr val="FF0000"/>
    <a:srgbClr val="DDDDDD"/>
    <a:srgbClr val="FFFF00"/>
    <a:srgbClr val="FFCC00"/>
    <a:srgbClr val="D8D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900" autoAdjust="0"/>
    <p:restoredTop sz="91063" autoAdjust="0"/>
  </p:normalViewPr>
  <p:slideViewPr>
    <p:cSldViewPr>
      <p:cViewPr varScale="1">
        <p:scale>
          <a:sx n="72" d="100"/>
          <a:sy n="72" d="100"/>
        </p:scale>
        <p:origin x="107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EDE0259F-2A15-490B-87A3-0FC1A0F77CCF}" type="datetimeFigureOut">
              <a:rPr lang="en-GB" altLang="en-US"/>
              <a:pPr>
                <a:defRPr/>
              </a:pPr>
              <a:t>05/10/2020</a:t>
            </a:fld>
            <a:endParaRPr lang="en-GB" altLang="en-US"/>
          </a:p>
        </p:txBody>
      </p:sp>
      <p:sp>
        <p:nvSpPr>
          <p:cNvPr id="186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86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2BE36CCF-40C0-4BC0-9C0C-D3CAE6654D8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2609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8CCED98-D74A-4905-BC8A-E5F0C8C1D3C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043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neonscience.org/hom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weather.wmo.int/en/home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h.ac.uk/ukceh-land-cover-map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oniverse.org/projects?discipline=biology&amp;page=1&amp;status=liv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aturalist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bird.org/about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irds.cornell.edu/citscitoolkit/projects/barbarahardy/resolveuid/c0911b8725a8f2e4d2ef1cc5772973ed" TargetMode="External"/><Relationship Id="rId3" Type="http://schemas.openxmlformats.org/officeDocument/2006/relationships/hyperlink" Target="http://www.unisa.edu.au/barbarahardy/research/spider.asp" TargetMode="External"/><Relationship Id="rId7" Type="http://schemas.openxmlformats.org/officeDocument/2006/relationships/hyperlink" Target="http://www.birds.cornell.edu/citscitoolkit/projects/barbarahardy/resolveuid/7365f3d391e384205995a523a8ea2da9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youtube.com/watch?v=tIO3Mykg_6g&amp;feature=player_embedded" TargetMode="External"/><Relationship Id="rId5" Type="http://schemas.openxmlformats.org/officeDocument/2006/relationships/hyperlink" Target="http://www.facebook.com/" TargetMode="External"/><Relationship Id="rId4" Type="http://schemas.openxmlformats.org/officeDocument/2006/relationships/hyperlink" Target="http://www.abc.net.au/adelaide/operation/" TargetMode="External"/><Relationship Id="rId9" Type="http://schemas.openxmlformats.org/officeDocument/2006/relationships/hyperlink" Target="http://www.birds.cornell.edu/citscitoolkit/projects/barbarahardy/resolveuid/ee046319f2c17e7a53792d6f0ae369c0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species/498990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973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419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064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571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78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780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https://data.neonscience.org/home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932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259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9650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B2FFA-175B-4A79-972A-B0BA02669B5B}" type="slidenum">
              <a:rPr lang="en-GB" altLang="en-US" smtClean="0"/>
              <a:pPr/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27797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hlinkClick r:id="rId3"/>
              </a:rPr>
              <a:t>https://worldweather.wmo.int/en/home.html</a:t>
            </a:r>
            <a:r>
              <a:rPr lang="en-GB" altLang="en-US" sz="800" dirty="0"/>
              <a:t> - has links to climate websites of other countries </a:t>
            </a:r>
            <a:endParaRPr lang="en-US" altLang="en-US" dirty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B4558C-A467-471E-AC1C-99727B3E9124}" type="slidenum">
              <a:rPr lang="en-GB" altLang="en-US" smtClean="0"/>
              <a:pPr/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3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Silvertown, J., 2009. A new dawn for citizen science.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Trends in ecology &amp; evolution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24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(9), pp.467-471.</a:t>
            </a:r>
            <a:endParaRPr lang="en-GB" altLang="en-US" dirty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354234-F6CC-47E1-9702-E0D200E987B6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73036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21480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https://www.ceh.ac.uk/ukceh-land-cover-maps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400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5890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C73971-3E3D-4F16-A2F7-6B3D0BB0745C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22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18178-3E92-4297-8F95-90F83203AA81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451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5702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459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6882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https://www.zooniverse.org/projects?discipline=biology&amp;page=1&amp;status=live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096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https://www.inaturalist.org/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019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21B14E-2FA0-4E1A-8A65-2E14DFEB2820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58603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https://ebird.org/about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448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altLang="en-US" dirty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DB5EDC-BC41-4355-BF4A-543568B0994E}" type="slidenum">
              <a:rPr lang="en-GB" altLang="en-US" smtClean="0"/>
              <a:pPr/>
              <a:t>35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35879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48049E-0955-4135-9A99-911F4A370D0B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716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altLang="en-US" dirty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8D255E-CFC4-44F5-B50E-B3A36FF35727}" type="slidenum">
              <a:rPr lang="en-GB" altLang="en-US" smtClean="0"/>
              <a:pPr/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49877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GB" altLang="en-US" dirty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00A7C1-AA4F-40BB-9FFF-D486537AD75E}" type="slidenum">
              <a:rPr lang="en-GB" altLang="en-US" smtClean="0"/>
              <a:pPr/>
              <a:t>38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47799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altLang="en-US" dirty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8CDDB3-1EAF-4957-8018-3C12C8C55E4F}" type="slidenum">
              <a:rPr lang="en-GB" altLang="en-US" smtClean="0"/>
              <a:pPr/>
              <a:t>39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37600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Nature Watch Canada:</a:t>
            </a:r>
            <a:r>
              <a:rPr lang="en-US" altLang="en-US" dirty="0"/>
              <a:t> http://www.naturewatch.ca/english/select_province.html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004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r>
              <a:rPr lang="en-GB" altLang="en-US" dirty="0"/>
              <a:t>From http://www.birds.cornell.edu/citscitoolkit/projects/barbarahardy/spider/</a:t>
            </a:r>
          </a:p>
          <a:p>
            <a:pPr>
              <a:defRPr/>
            </a:pPr>
            <a:endParaRPr lang="en-GB" altLang="en-US" dirty="0"/>
          </a:p>
          <a:p>
            <a:pPr>
              <a:defRPr/>
            </a:pPr>
            <a:r>
              <a:rPr lang="en-GB" altLang="en-US" b="1" dirty="0">
                <a:hlinkClick r:id="rId3"/>
              </a:rPr>
              <a:t>Operation Spider</a:t>
            </a:r>
            <a:r>
              <a:rPr lang="en-GB" altLang="en-US" dirty="0"/>
              <a:t> is a large-scale, community-based study of spiders in South Australia, collecting data about spider species, how people manage spiders, and participants’ attitudes towards spiders. The </a:t>
            </a:r>
            <a:r>
              <a:rPr lang="en-GB" altLang="en-US" b="1" dirty="0"/>
              <a:t>aims of Operation Spider are to: </a:t>
            </a:r>
            <a:r>
              <a:rPr lang="en-GB" altLang="en-US" dirty="0"/>
              <a:t>engage the public with local wildlife; increase awareness of the ecological roles and economic importance of spiders; collect data on spider distributions; collect data on people’s attitudes towards spiders; and to feed knowledge back to the community. South Australians can participate in a number of ways, including </a:t>
            </a:r>
            <a:r>
              <a:rPr lang="en-GB" altLang="en-US" dirty="0">
                <a:hlinkClick r:id="rId4"/>
              </a:rPr>
              <a:t>a community survey and questionnaire</a:t>
            </a:r>
            <a:r>
              <a:rPr lang="en-GB" altLang="en-US" dirty="0"/>
              <a:t> (through October 13th, 2010), through a broad range of educational materials for primary and middle school classes, and </a:t>
            </a:r>
            <a:r>
              <a:rPr lang="en-GB" altLang="en-US" dirty="0">
                <a:hlinkClick r:id="rId4"/>
              </a:rPr>
              <a:t>a poetry competition</a:t>
            </a:r>
            <a:r>
              <a:rPr lang="en-GB" altLang="en-US" dirty="0"/>
              <a:t>.</a:t>
            </a:r>
          </a:p>
          <a:p>
            <a:pPr>
              <a:defRPr/>
            </a:pPr>
            <a:r>
              <a:rPr lang="en-GB" altLang="en-US" dirty="0"/>
              <a:t>Operation Spider also has resources on </a:t>
            </a:r>
            <a:r>
              <a:rPr lang="en-GB" altLang="en-US" dirty="0" err="1">
                <a:hlinkClick r:id="rId5"/>
              </a:rPr>
              <a:t>facebook</a:t>
            </a:r>
            <a:r>
              <a:rPr lang="en-GB" altLang="en-US" dirty="0"/>
              <a:t> and </a:t>
            </a:r>
            <a:r>
              <a:rPr lang="en-GB" altLang="en-US" dirty="0">
                <a:hlinkClick r:id="rId6"/>
              </a:rPr>
              <a:t>YouTube</a:t>
            </a:r>
            <a:r>
              <a:rPr lang="en-GB" altLang="en-US" dirty="0"/>
              <a:t>.</a:t>
            </a:r>
          </a:p>
          <a:p>
            <a:pPr>
              <a:defRPr/>
            </a:pPr>
            <a:r>
              <a:rPr lang="en-GB" altLang="en-US" dirty="0"/>
              <a:t>Operation Spider was preceded by </a:t>
            </a:r>
            <a:r>
              <a:rPr lang="en-GB" altLang="en-US" dirty="0">
                <a:hlinkClick r:id="rId7"/>
              </a:rPr>
              <a:t>Operation Bluetongue</a:t>
            </a:r>
            <a:r>
              <a:rPr lang="en-GB" altLang="en-US" dirty="0"/>
              <a:t> (2007), </a:t>
            </a:r>
            <a:r>
              <a:rPr lang="en-GB" altLang="en-US" dirty="0">
                <a:hlinkClick r:id="rId8"/>
              </a:rPr>
              <a:t>Operation Possum</a:t>
            </a:r>
            <a:r>
              <a:rPr lang="en-GB" altLang="en-US" dirty="0"/>
              <a:t> (2008), and </a:t>
            </a:r>
            <a:r>
              <a:rPr lang="en-GB" altLang="en-US" dirty="0">
                <a:hlinkClick r:id="rId9"/>
              </a:rPr>
              <a:t>Operation Magpie</a:t>
            </a:r>
            <a:r>
              <a:rPr lang="en-GB" altLang="en-US" dirty="0"/>
              <a:t> (2009).</a:t>
            </a:r>
          </a:p>
          <a:p>
            <a:pPr>
              <a:defRPr/>
            </a:pPr>
            <a:endParaRPr lang="en-GB" altLang="en-US" dirty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3C668E-A159-497D-BD16-92FB2A243DA2}" type="slidenum">
              <a:rPr lang="en-GB" altLang="en-US" smtClean="0"/>
              <a:pPr/>
              <a:t>41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24008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/>
          </a:p>
        </p:txBody>
      </p:sp>
      <p:sp>
        <p:nvSpPr>
          <p:cNvPr id="153604" name="Slide Number Placeholder 3"/>
          <p:cNvSpPr txBox="1">
            <a:spLocks noGrp="1"/>
          </p:cNvSpPr>
          <p:nvPr/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9CF618B-8905-4611-9801-D9725C9B9F25}" type="slidenum">
              <a:rPr lang="en-GB" altLang="en-US" sz="1200"/>
              <a:pPr algn="r"/>
              <a:t>42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29742481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5892" name="Slide Number Placeholder 3"/>
          <p:cNvSpPr txBox="1">
            <a:spLocks noGrp="1"/>
          </p:cNvSpPr>
          <p:nvPr/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4575911-AB32-4CA1-B884-2C6BBB0D1913}" type="slidenum">
              <a:rPr lang="en-GB" altLang="en-US" sz="1200"/>
              <a:pPr algn="r"/>
              <a:t>43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127671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D787E7-6857-4898-ADA0-502908CBAD1E}" type="slidenum">
              <a:rPr lang="en-GB" altLang="en-US" smtClean="0"/>
              <a:pPr/>
              <a:t>5</a:t>
            </a:fld>
            <a:endParaRPr lang="en-GB" alt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en-US" dirty="0"/>
              <a:t>http://data.nbn.org.uk/</a:t>
            </a:r>
          </a:p>
        </p:txBody>
      </p:sp>
    </p:spTree>
    <p:extLst>
      <p:ext uri="{BB962C8B-B14F-4D97-AF65-F5344CB8AC3E}">
        <p14:creationId xmlns:p14="http://schemas.microsoft.com/office/powerpoint/2010/main" val="76273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721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256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hlinkClick r:id="rId3"/>
              </a:rPr>
              <a:t>https://www.gbif.org/species/4989904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67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4835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CED98-D74A-4905-BC8A-E5F0C8C1D3C8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70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945D2-C108-481C-84B3-B2B724EABEC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7A5B35-F8E3-4BD1-B97B-802FDCA5F5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8778E-8D6B-4741-9ABB-07A7AB1CDBA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2161" y="1123950"/>
            <a:ext cx="4038600" cy="5121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3161" y="1123950"/>
            <a:ext cx="40386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60651-5649-4431-A5F0-C083DE47965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A9F30-6FD6-433D-AE20-7675861BA9A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23622-7158-447C-AB6E-8F03C6B33B4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12"/>
            <a:ext cx="8229600" cy="9198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44C74-3315-4BD4-964D-91C7E2B7ACA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03430-DDDD-4616-B7F7-28EF6212676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8C293-4A5D-4ECA-8528-59BE57421A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52AB3-1FA3-4682-B2C8-9BF53DEBB3F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A1B32-26DF-4508-AFF2-CE8E97E6B90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B5446-3117-4520-9960-CD856410463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D92FD-EEF2-412D-9DF2-D8084B0677B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958DC-7B74-449F-BF45-9690CBAECAC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CDAAC9E-2AB4-43D1-B558-85852F4A65E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u.se/en/subweb/swedish-lifewatch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databanken.n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diversityireland.ie/record-biodiversity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.org.a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bi.org/resources/infobas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neonscience.org/hom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pbio.inpa.gov.br/en/Biological_Inventori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office.gov.uk/services/dat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worldweather.wmo.int/en/home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eh.ac.uk/ukceh-land-cover-map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eh.ac.uk/ukceh-land-cover-map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teway.ceh.ac.uk/hom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gic.defra.gov.uk/MagicMap.aspx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gic.defra.gov.uk/MagicMap.aspx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gic.defra.gov.uk/Dataset_Download_Summary.ht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rds.cornell.edu/citscitoolkit" TargetMode="External"/><Relationship Id="rId7" Type="http://schemas.openxmlformats.org/officeDocument/2006/relationships/hyperlink" Target="https://www.ceh.ac.uk/services/land-cover-map-2015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cdc.noaa.gov/cdo-web/" TargetMode="External"/><Relationship Id="rId5" Type="http://schemas.openxmlformats.org/officeDocument/2006/relationships/hyperlink" Target="http://www.worldweather.org/" TargetMode="External"/><Relationship Id="rId4" Type="http://schemas.openxmlformats.org/officeDocument/2006/relationships/hyperlink" Target="https://www.metoffice.gov.uk/services/da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4767-0F72-41D1-8826-852EA64B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73"/>
            <a:ext cx="8229600" cy="1143000"/>
          </a:xfrm>
        </p:spPr>
        <p:txBody>
          <a:bodyPr/>
          <a:lstStyle/>
          <a:p>
            <a:pPr algn="ctr"/>
            <a:r>
              <a:rPr lang="en-GB" altLang="en-US" sz="3200" dirty="0"/>
              <a:t>Citizen Science 2 - Data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EB1B-F4EC-4160-A6E1-176EEBA53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5073"/>
            <a:ext cx="7886700" cy="537027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/>
              <a:t>Module Learning Outcomes: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Knowledge and understanding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>
                <a:solidFill>
                  <a:srgbClr val="000000"/>
                </a:solidFill>
                <a:effectLst/>
              </a:rPr>
              <a:t>1. Demonstrate critical awareness of the rapidly changing status of species in the natural environment, the implications for ecosystem services, and the approaches to addressing these problems in different ecosystems.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000" dirty="0">
              <a:solidFill>
                <a:srgbClr val="000000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Intellectual, practical, affective and transferable skills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>
                <a:solidFill>
                  <a:srgbClr val="000000"/>
                </a:solidFill>
              </a:rPr>
              <a:t>3. </a:t>
            </a:r>
            <a:r>
              <a:rPr lang="en-GB" sz="2000" dirty="0">
                <a:solidFill>
                  <a:srgbClr val="000000"/>
                </a:solidFill>
                <a:effectLst/>
              </a:rPr>
              <a:t>Critically assess conservation issues and communicate scientific arguments to a wide audience.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3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22"/>
    </mc:Choice>
    <mc:Fallback xmlns="">
      <p:transition spd="slow" advTm="591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F88DB3-941F-4404-B02E-B3E0B60F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– e.g. by species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F9109-D4A5-489C-BB28-EE1E9EC72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1" b="6695"/>
          <a:stretch/>
        </p:blipFill>
        <p:spPr>
          <a:xfrm>
            <a:off x="0" y="1052736"/>
            <a:ext cx="9144000" cy="45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1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40"/>
    </mc:Choice>
    <mc:Fallback xmlns="">
      <p:transition spd="slow" advTm="920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4767-0F72-41D1-8826-852EA64B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sz="3200" dirty="0"/>
              <a:t>Citizen Science 2 - Data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EB1B-F4EC-4160-A6E1-176EEBA53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2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NBN Atlas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GBIF</a:t>
            </a:r>
            <a:endParaRPr lang="en-US" sz="20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endParaRPr lang="en-GB" sz="2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Part ii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Country-based biodiversity portals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Other useful data sources</a:t>
            </a:r>
            <a:b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iii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citizen science projects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from citizen science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86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23"/>
    </mc:Choice>
    <mc:Fallback xmlns="">
      <p:transition spd="slow" advTm="285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789C-84DE-4FD4-9514-2108FECA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GB" dirty="0"/>
              <a:t>Sweden - </a:t>
            </a:r>
            <a:r>
              <a:rPr lang="en-US" sz="2800" dirty="0">
                <a:hlinkClick r:id="rId3"/>
              </a:rPr>
              <a:t>www.slu.se/en/subweb/swedish-lifewatch/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06023-C8C1-4095-8B8C-432D9BDFC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00" b="10800"/>
          <a:stretch/>
        </p:blipFill>
        <p:spPr>
          <a:xfrm>
            <a:off x="0" y="1340768"/>
            <a:ext cx="9144000" cy="3096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F1B699-FE20-4A62-B1C5-F9CC8C2E8A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01" b="36000"/>
          <a:stretch/>
        </p:blipFill>
        <p:spPr>
          <a:xfrm>
            <a:off x="0" y="4337720"/>
            <a:ext cx="914400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55"/>
    </mc:Choice>
    <mc:Fallback xmlns="">
      <p:transition spd="slow" advTm="7085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1739-495B-4E82-AA58-0941BA6E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Norway - </a:t>
            </a:r>
            <a:r>
              <a:rPr lang="en-US" sz="2800" dirty="0">
                <a:hlinkClick r:id="rId3"/>
              </a:rPr>
              <a:t>www.artsdatabanken.no/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E3AD5-E011-4DE5-8122-16CEEF0D99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01" b="13601"/>
          <a:stretch/>
        </p:blipFill>
        <p:spPr>
          <a:xfrm>
            <a:off x="-1" y="1261914"/>
            <a:ext cx="9144000" cy="3528392"/>
          </a:xfrm>
          <a:prstGeom prst="rect">
            <a:avLst/>
          </a:prstGeom>
        </p:spPr>
      </p:pic>
      <p:pic>
        <p:nvPicPr>
          <p:cNvPr id="1026" name="Picture 2" descr="To the front">
            <a:extLst>
              <a:ext uri="{FF2B5EF4-FFF2-40B4-BE49-F238E27FC236}">
                <a16:creationId xmlns:a16="http://schemas.microsoft.com/office/drawing/2014/main" id="{6D6C7629-A42E-461F-9A91-3CF9A58B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31990"/>
            <a:ext cx="259228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69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85"/>
    </mc:Choice>
    <mc:Fallback xmlns="">
      <p:transition spd="slow" advTm="5848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086C-E945-4D04-BAED-CCF0A583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Ireland - </a:t>
            </a:r>
            <a:r>
              <a:rPr lang="en-US" sz="2800" dirty="0">
                <a:hlinkClick r:id="rId3"/>
              </a:rPr>
              <a:t>www.biodiversityireland.ie/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BB88A-AA5A-4B56-878B-D9A705F2A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0" b="6601"/>
          <a:stretch/>
        </p:blipFill>
        <p:spPr>
          <a:xfrm>
            <a:off x="0" y="980728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09"/>
    </mc:Choice>
    <mc:Fallback xmlns="">
      <p:transition spd="slow" advTm="2540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553-B3B5-4F51-A7D8-B82B1D75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Australia - </a:t>
            </a:r>
            <a:r>
              <a:rPr lang="en-US" dirty="0">
                <a:hlinkClick r:id="rId3"/>
              </a:rPr>
              <a:t>www.ala.org.au/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B2A76-20CC-4685-8486-BDC5B6029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1" b="5201"/>
          <a:stretch/>
        </p:blipFill>
        <p:spPr>
          <a:xfrm>
            <a:off x="0" y="1124744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07"/>
    </mc:Choice>
    <mc:Fallback xmlns="">
      <p:transition spd="slow" advTm="6210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A1C3-0008-4E4B-AF81-1656BB45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12"/>
            <a:ext cx="8229600" cy="1207864"/>
          </a:xfrm>
        </p:spPr>
        <p:txBody>
          <a:bodyPr/>
          <a:lstStyle/>
          <a:p>
            <a:r>
              <a:rPr lang="en-GB" dirty="0"/>
              <a:t>South Africa - </a:t>
            </a:r>
            <a:r>
              <a:rPr lang="en-US" sz="2800" dirty="0">
                <a:hlinkClick r:id="rId3"/>
              </a:rPr>
              <a:t>www.sanbi.org/resources/infobases/</a:t>
            </a:r>
            <a:r>
              <a:rPr lang="en-GB" sz="2800" dirty="0"/>
              <a:t>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0DFA5-334E-424E-94E9-BD4768C87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01" r="19288" b="6601"/>
          <a:stretch/>
        </p:blipFill>
        <p:spPr>
          <a:xfrm>
            <a:off x="0" y="1340768"/>
            <a:ext cx="9093599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78"/>
    </mc:Choice>
    <mc:Fallback xmlns="">
      <p:transition spd="slow" advTm="5607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124C-0BAF-4B67-A8D3-2D93D140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12"/>
            <a:ext cx="8229600" cy="1135856"/>
          </a:xfrm>
        </p:spPr>
        <p:txBody>
          <a:bodyPr/>
          <a:lstStyle/>
          <a:p>
            <a:r>
              <a:rPr lang="en-US" dirty="0"/>
              <a:t>USA – via GBIF</a:t>
            </a:r>
            <a:br>
              <a:rPr lang="en-US" dirty="0"/>
            </a:br>
            <a:r>
              <a:rPr lang="en-US" sz="2800" b="0" i="0" dirty="0">
                <a:solidFill>
                  <a:srgbClr val="4C8A4C"/>
                </a:solidFill>
                <a:effectLst/>
                <a:latin typeface="Roboto"/>
              </a:rPr>
              <a:t> </a:t>
            </a:r>
            <a:r>
              <a:rPr lang="en-US" sz="2800" b="0" i="0" dirty="0">
                <a:effectLst/>
                <a:latin typeface="Roboto"/>
              </a:rPr>
              <a:t>e.g. </a:t>
            </a:r>
            <a:r>
              <a:rPr lang="en-US" sz="2800" dirty="0"/>
              <a:t>United States Geological Survey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9AD7DA-74E6-450F-855B-2FCD590D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USGS: major data provider on GBIF (&gt;150 datasets)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A58A8-C22C-4E4F-90C3-D18A96EC5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1" t="5600" r="19288" b="6202"/>
          <a:stretch/>
        </p:blipFill>
        <p:spPr>
          <a:xfrm>
            <a:off x="881844" y="1739223"/>
            <a:ext cx="7380312" cy="51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91"/>
    </mc:Choice>
    <mc:Fallback xmlns="">
      <p:transition spd="slow" advTm="8779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F789-C5DB-4D74-A01F-4779C601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 - </a:t>
            </a:r>
            <a:r>
              <a:rPr lang="en-US" sz="2800" dirty="0">
                <a:hlinkClick r:id="rId3"/>
              </a:rPr>
              <a:t>https://data.neonscience.org/home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43689-6C22-44E9-B49B-07DE23B79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0" b="6601"/>
          <a:stretch/>
        </p:blipFill>
        <p:spPr>
          <a:xfrm>
            <a:off x="-1" y="930491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4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10"/>
    </mc:Choice>
    <mc:Fallback xmlns="">
      <p:transition spd="slow" advTm="3321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F789-C5DB-4D74-A01F-4779C601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76A17-05F0-44F1-BF73-6D653770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1" b="8001"/>
          <a:stretch/>
        </p:blipFill>
        <p:spPr>
          <a:xfrm>
            <a:off x="0" y="908720"/>
            <a:ext cx="914400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03"/>
    </mc:Choice>
    <mc:Fallback xmlns="">
      <p:transition spd="slow" advTm="6710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4767-0F72-41D1-8826-852EA64B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sz="3200" dirty="0"/>
              <a:t>Citizen Science 2 - Data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EB1B-F4EC-4160-A6E1-176EEBA53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GB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</a:t>
            </a:r>
            <a:r>
              <a:rPr lang="en-GB" sz="2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NBN Atlas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GBIF</a:t>
            </a:r>
            <a:endParaRPr lang="en-US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endParaRPr lang="en-GB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GB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ii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Country-based biodiversity portals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useful data sources</a:t>
            </a:r>
            <a:br>
              <a:rPr lang="en-GB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GB" sz="20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iii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citizen science projects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from citizen science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78"/>
    </mc:Choice>
    <mc:Fallback xmlns="">
      <p:transition spd="slow" advTm="5637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5F36-6C89-4DC7-9705-89F97A75F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12"/>
            <a:ext cx="8229600" cy="1207864"/>
          </a:xfrm>
        </p:spPr>
        <p:txBody>
          <a:bodyPr/>
          <a:lstStyle/>
          <a:p>
            <a:r>
              <a:rPr lang="en-GB" dirty="0"/>
              <a:t>Brazil - </a:t>
            </a:r>
            <a:r>
              <a:rPr lang="en-US" sz="2800" dirty="0">
                <a:hlinkClick r:id="rId3"/>
              </a:rPr>
              <a:t>https://ppbio.inpa.gov.br/en/Biological_Inventories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92DA4-CFE5-4C54-A017-A1053E7A2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5" t="15399" r="8264" b="6201"/>
          <a:stretch/>
        </p:blipFill>
        <p:spPr>
          <a:xfrm>
            <a:off x="0" y="1412776"/>
            <a:ext cx="9144000" cy="47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86"/>
    </mc:Choice>
    <mc:Fallback xmlns="">
      <p:transition spd="slow" advTm="2878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/>
              <a:t>Other useful data sources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11"/>
    </mc:Choice>
    <mc:Fallback xmlns="">
      <p:transition spd="slow" advTm="7441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112"/>
            <a:ext cx="8229600" cy="1567904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https://www.metoffice.gov.uk/services/data</a:t>
            </a:r>
            <a:br>
              <a:rPr lang="en-US" sz="2400" dirty="0">
                <a:hlinkClick r:id="rId4"/>
              </a:rPr>
            </a:br>
            <a:r>
              <a:rPr lang="en-US" sz="2400" dirty="0">
                <a:hlinkClick r:id="rId4"/>
              </a:rPr>
              <a:t>https://worldweather.wmo.int/en/home.html</a:t>
            </a:r>
            <a:br>
              <a:rPr lang="en-US" sz="2400" dirty="0"/>
            </a:br>
            <a:endParaRPr lang="en-US" altLang="en-US" sz="2400" dirty="0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6340" t="17513" r="17969" b="18691"/>
          <a:stretch/>
        </p:blipFill>
        <p:spPr bwMode="auto">
          <a:xfrm>
            <a:off x="953852" y="1235390"/>
            <a:ext cx="7236296" cy="5622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50"/>
    </mc:Choice>
    <mc:Fallback xmlns="">
      <p:transition spd="slow" advTm="7525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4" cstate="print"/>
          <a:srcRect l="10869" t="14380" r="29323" b="41878"/>
          <a:stretch>
            <a:fillRect/>
          </a:stretch>
        </p:blipFill>
        <p:spPr bwMode="auto">
          <a:xfrm>
            <a:off x="0" y="0"/>
            <a:ext cx="6516688" cy="3813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258888" y="1341438"/>
            <a:ext cx="7058025" cy="3413125"/>
            <a:chOff x="793" y="845"/>
            <a:chExt cx="4446" cy="2150"/>
          </a:xfrm>
        </p:grpSpPr>
        <p:pic>
          <p:nvPicPr>
            <p:cNvPr id="6554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 l="11015" t="14844" r="12500" b="38933"/>
            <a:stretch>
              <a:fillRect/>
            </a:stretch>
          </p:blipFill>
          <p:spPr bwMode="auto">
            <a:xfrm>
              <a:off x="793" y="845"/>
              <a:ext cx="4446" cy="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5544" name="Oval 6"/>
            <p:cNvSpPr>
              <a:spLocks noChangeArrowheads="1"/>
            </p:cNvSpPr>
            <p:nvPr/>
          </p:nvSpPr>
          <p:spPr bwMode="auto">
            <a:xfrm>
              <a:off x="3878" y="1842"/>
              <a:ext cx="1270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</p:grpSp>
      <p:pic>
        <p:nvPicPr>
          <p:cNvPr id="222216" name="Picture 8"/>
          <p:cNvPicPr>
            <a:picLocks noChangeAspect="1" noChangeArrowheads="1"/>
          </p:cNvPicPr>
          <p:nvPr/>
        </p:nvPicPr>
        <p:blipFill>
          <a:blip r:embed="rId6" cstate="print"/>
          <a:srcRect l="11015" t="14844" r="1576" b="14844"/>
          <a:stretch>
            <a:fillRect/>
          </a:stretch>
        </p:blipFill>
        <p:spPr bwMode="auto">
          <a:xfrm>
            <a:off x="2268538" y="2349500"/>
            <a:ext cx="6697662" cy="4310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77"/>
    </mc:Choice>
    <mc:Fallback xmlns="">
      <p:transition spd="slow" advTm="55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A93C83-FFBF-448C-BFEF-12D2219E1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0" b="6601"/>
          <a:stretch/>
        </p:blipFill>
        <p:spPr>
          <a:xfrm>
            <a:off x="-2503" y="1464246"/>
            <a:ext cx="9144000" cy="45365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F4E30E-1120-4305-84FC-795E9AC0E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12"/>
            <a:ext cx="8229600" cy="1279872"/>
          </a:xfrm>
        </p:spPr>
        <p:txBody>
          <a:bodyPr/>
          <a:lstStyle/>
          <a:p>
            <a:r>
              <a:rPr lang="en-GB" dirty="0"/>
              <a:t>UK Land Cover Data</a:t>
            </a:r>
            <a:br>
              <a:rPr lang="en-GB" dirty="0"/>
            </a:br>
            <a:r>
              <a:rPr lang="en-US" sz="2400" dirty="0">
                <a:hlinkClick r:id="rId4"/>
              </a:rPr>
              <a:t>www.ceh.ac.uk/ukceh-land-cover-maps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315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171"/>
    </mc:Choice>
    <mc:Fallback xmlns="">
      <p:transition spd="slow" advTm="12117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FA0F79-1C08-4F00-AF8C-531B83FE6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01" b="8000"/>
          <a:stretch/>
        </p:blipFill>
        <p:spPr>
          <a:xfrm>
            <a:off x="-1" y="1628800"/>
            <a:ext cx="9144000" cy="4032448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54A7279-6FCF-479D-9DB0-1DF5F805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12"/>
            <a:ext cx="8229600" cy="1279872"/>
          </a:xfrm>
        </p:spPr>
        <p:txBody>
          <a:bodyPr/>
          <a:lstStyle/>
          <a:p>
            <a:r>
              <a:rPr lang="en-GB" dirty="0"/>
              <a:t>UK Land Cover Data</a:t>
            </a:r>
            <a:br>
              <a:rPr lang="en-GB" dirty="0"/>
            </a:br>
            <a:r>
              <a:rPr lang="en-US" sz="2400" dirty="0">
                <a:hlinkClick r:id="rId4"/>
              </a:rPr>
              <a:t>www.ceh.ac.uk/ukceh-land-cover-maps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93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66"/>
    </mc:Choice>
    <mc:Fallback xmlns="">
      <p:transition spd="slow" advTm="2926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4"/>
          <p:cNvPicPr>
            <a:picLocks noChangeAspect="1" noChangeArrowheads="1"/>
          </p:cNvPicPr>
          <p:nvPr/>
        </p:nvPicPr>
        <p:blipFill>
          <a:blip r:embed="rId3" cstate="print"/>
          <a:srcRect l="28346" t="19189" r="16719" b="5794"/>
          <a:stretch>
            <a:fillRect/>
          </a:stretch>
        </p:blipFill>
        <p:spPr bwMode="auto">
          <a:xfrm>
            <a:off x="2627313" y="0"/>
            <a:ext cx="627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Text Box 5"/>
          <p:cNvSpPr txBox="1">
            <a:spLocks noChangeArrowheads="1"/>
          </p:cNvSpPr>
          <p:nvPr/>
        </p:nvSpPr>
        <p:spPr bwMode="auto">
          <a:xfrm>
            <a:off x="0" y="0"/>
            <a:ext cx="2555875" cy="581025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1600" dirty="0">
                <a:solidFill>
                  <a:schemeClr val="bg1"/>
                </a:solidFill>
              </a:rPr>
              <a:t>CEH</a:t>
            </a:r>
          </a:p>
          <a:p>
            <a:r>
              <a:rPr lang="en-GB" altLang="en-US" sz="1600" dirty="0">
                <a:solidFill>
                  <a:schemeClr val="bg1"/>
                </a:solidFill>
              </a:rPr>
              <a:t>LAND COVER MAP 2015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5877272"/>
            <a:ext cx="3455913" cy="980728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GB" sz="1800" kern="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https://gateway.ceh.ac.uk/home</a:t>
            </a:r>
            <a:br>
              <a:rPr lang="en-GB" sz="1800" kern="0" dirty="0">
                <a:solidFill>
                  <a:schemeClr val="bg1"/>
                </a:solidFill>
              </a:rPr>
            </a:br>
            <a:r>
              <a:rPr lang="en-GB" sz="1800" kern="0" dirty="0">
                <a:solidFill>
                  <a:schemeClr val="bg1"/>
                </a:solidFill>
              </a:rPr>
              <a:t>hundreds of other datasets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29"/>
    </mc:Choice>
    <mc:Fallback xmlns="">
      <p:transition spd="slow" advTm="5622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 cstate="print"/>
          <a:srcRect l="23033" t="23340" r="10234" b="5794"/>
          <a:stretch>
            <a:fillRect/>
          </a:stretch>
        </p:blipFill>
        <p:spPr bwMode="auto">
          <a:xfrm>
            <a:off x="539750" y="7938"/>
            <a:ext cx="8064500" cy="685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0" y="0"/>
            <a:ext cx="2555875" cy="581025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1600" dirty="0">
                <a:solidFill>
                  <a:schemeClr val="bg1"/>
                </a:solidFill>
              </a:rPr>
              <a:t>CEH </a:t>
            </a:r>
          </a:p>
          <a:p>
            <a:r>
              <a:rPr lang="en-GB" altLang="en-US" sz="1600" dirty="0">
                <a:solidFill>
                  <a:schemeClr val="bg1"/>
                </a:solidFill>
              </a:rPr>
              <a:t>LAND COVER MAP 2015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28"/>
    </mc:Choice>
    <mc:Fallback xmlns="">
      <p:transition spd="slow" advTm="5872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7B3EB-F082-4A7C-814B-FB607948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MAGIC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US" sz="2400" dirty="0">
                <a:hlinkClick r:id="rId3"/>
              </a:rPr>
              <a:t>https://magic.defra.gov.uk/MagicMap.aspx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48764-A518-488B-98CB-AA7864880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0" b="6962"/>
          <a:stretch/>
        </p:blipFill>
        <p:spPr>
          <a:xfrm>
            <a:off x="0" y="1235893"/>
            <a:ext cx="9144000" cy="44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47"/>
    </mc:Choice>
    <mc:Fallback xmlns="">
      <p:transition spd="slow" advTm="5494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7BA68-F4B1-4B76-B2F0-87F050BA3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" b="10800"/>
          <a:stretch/>
        </p:blipFill>
        <p:spPr>
          <a:xfrm>
            <a:off x="0" y="1124744"/>
            <a:ext cx="9144000" cy="43204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AD1407-755C-4765-8550-E3D4636C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12"/>
            <a:ext cx="8229600" cy="919832"/>
          </a:xfrm>
        </p:spPr>
        <p:txBody>
          <a:bodyPr/>
          <a:lstStyle/>
          <a:p>
            <a:r>
              <a:rPr lang="en-GB" sz="3200" dirty="0"/>
              <a:t>MAGIC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US" sz="2400" dirty="0">
                <a:hlinkClick r:id="rId3"/>
              </a:rPr>
              <a:t>https://magic.defra.gov.uk/MagicMap.aspx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06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7"/>
    </mc:Choice>
    <mc:Fallback xmlns="">
      <p:transition spd="slow" advTm="4445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1924" name="Picture 2"/>
          <p:cNvPicPr>
            <a:picLocks noChangeAspect="1" noChangeArrowheads="1"/>
          </p:cNvPicPr>
          <p:nvPr/>
        </p:nvPicPr>
        <p:blipFill>
          <a:blip r:embed="rId3" cstate="print"/>
          <a:srcRect l="15495" t="26578" r="8130" b="5501"/>
          <a:stretch>
            <a:fillRect/>
          </a:stretch>
        </p:blipFill>
        <p:spPr bwMode="auto">
          <a:xfrm>
            <a:off x="0" y="188913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5" name="TextBox 4"/>
          <p:cNvSpPr txBox="1">
            <a:spLocks noChangeArrowheads="1"/>
          </p:cNvSpPr>
          <p:nvPr/>
        </p:nvSpPr>
        <p:spPr bwMode="auto">
          <a:xfrm>
            <a:off x="6372225" y="260350"/>
            <a:ext cx="2441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en-US" i="1" dirty="0"/>
              <a:t>TREE</a:t>
            </a:r>
            <a:r>
              <a:rPr lang="en-GB" altLang="en-US" dirty="0"/>
              <a:t> 24 (9): 467-471</a:t>
            </a:r>
          </a:p>
        </p:txBody>
      </p:sp>
    </p:spTree>
    <p:extLst>
      <p:ext uri="{BB962C8B-B14F-4D97-AF65-F5344CB8AC3E}">
        <p14:creationId xmlns:p14="http://schemas.microsoft.com/office/powerpoint/2010/main" val="25071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91"/>
    </mc:Choice>
    <mc:Fallback xmlns="">
      <p:transition spd="slow" advTm="19469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DCB9-1F2F-4BB9-94DF-6B8D43A85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" y="0"/>
            <a:ext cx="9135848" cy="1268760"/>
          </a:xfrm>
        </p:spPr>
        <p:txBody>
          <a:bodyPr/>
          <a:lstStyle/>
          <a:p>
            <a:r>
              <a:rPr lang="en-GB" sz="32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MAGIC</a:t>
            </a:r>
            <a:br>
              <a:rPr lang="en-US" sz="2400" dirty="0">
                <a:latin typeface="+mn-lt"/>
                <a:ea typeface="Times New Roman" panose="02020603050405020304" pitchFamily="18" charset="0"/>
              </a:rPr>
            </a:br>
            <a:r>
              <a:rPr lang="en-GB" sz="2400" u="sng" kern="1800" dirty="0">
                <a:solidFill>
                  <a:srgbClr val="0563C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https://magic.defra.gov.uk/Dataset_Download_Summary.htm</a:t>
            </a:r>
            <a:endParaRPr lang="en-US"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9BF25-3915-4059-995B-496B95C058F2}"/>
              </a:ext>
            </a:extLst>
          </p:cNvPr>
          <p:cNvPicPr/>
          <p:nvPr/>
        </p:nvPicPr>
        <p:blipFill rotWithShape="1">
          <a:blip r:embed="rId4"/>
          <a:srcRect t="5159" b="7145"/>
          <a:stretch/>
        </p:blipFill>
        <p:spPr>
          <a:xfrm>
            <a:off x="8152" y="1268760"/>
            <a:ext cx="913584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6"/>
    </mc:Choice>
    <mc:Fallback xmlns="">
      <p:transition spd="slow" advTm="3767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4767-0F72-41D1-8826-852EA64B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sz="3200" dirty="0"/>
              <a:t>Citizen Science 2 - Data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EB1B-F4EC-4160-A6E1-176EEBA53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GB" sz="2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NBN Atlas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GBIF</a:t>
            </a:r>
            <a:endParaRPr lang="en-US" sz="20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endParaRPr lang="en-GB" sz="2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ii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Country-based biodiversity portals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useful data sources</a:t>
            </a:r>
            <a:br>
              <a:rPr lang="en-GB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iii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citizen science projects</a:t>
            </a:r>
          </a:p>
          <a:p>
            <a:pPr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from citizen science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0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67"/>
    </mc:Choice>
    <mc:Fallback xmlns="">
      <p:transition spd="slow" advTm="2426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481B-C319-4D9B-972D-1FDD0CEF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Zooniverse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67EC2-D694-4C99-8D1B-F2DD2E0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AA4F2-0447-4C17-9A99-F30486E4F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0" b="6601"/>
          <a:stretch/>
        </p:blipFill>
        <p:spPr>
          <a:xfrm>
            <a:off x="0" y="908720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7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32"/>
    </mc:Choice>
    <mc:Fallback xmlns="">
      <p:transition spd="slow" advTm="12503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BC05-B969-411F-AC1B-622CD8AE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iNaturalist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4E7CD-7DAB-46CC-86EB-0EBA693F5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95323-6AE4-4E8B-9CA3-DF36CD07B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1" b="8001"/>
          <a:stretch/>
        </p:blipFill>
        <p:spPr>
          <a:xfrm>
            <a:off x="-1" y="731837"/>
            <a:ext cx="914400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4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32"/>
    </mc:Choice>
    <mc:Fallback xmlns="">
      <p:transition spd="slow" advTm="12133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2214-5636-4E95-8404-3ADFB87A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eBird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31D34-CDDD-4CDB-BDA6-05D475453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US-based (Cornell Ornithology Lab)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2E91B-EDE3-49E6-AB44-1E8BFC68C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0" b="6601"/>
          <a:stretch/>
        </p:blipFill>
        <p:spPr>
          <a:xfrm>
            <a:off x="0" y="2060848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8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71"/>
    </mc:Choice>
    <mc:Fallback xmlns="">
      <p:transition spd="slow" advTm="6717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 l="13837" t="48235" r="39122" b="29614"/>
          <a:stretch>
            <a:fillRect/>
          </a:stretch>
        </p:blipFill>
        <p:spPr bwMode="auto">
          <a:xfrm>
            <a:off x="0" y="1052513"/>
            <a:ext cx="6121400" cy="162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3" cstate="print"/>
          <a:srcRect l="13837" t="16734" r="39122" b="69859"/>
          <a:stretch>
            <a:fillRect/>
          </a:stretch>
        </p:blipFill>
        <p:spPr bwMode="auto">
          <a:xfrm>
            <a:off x="0" y="0"/>
            <a:ext cx="61214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4" name="Content Placeholder 2"/>
          <p:cNvSpPr>
            <a:spLocks noGrp="1"/>
          </p:cNvSpPr>
          <p:nvPr>
            <p:ph idx="1"/>
          </p:nvPr>
        </p:nvSpPr>
        <p:spPr>
          <a:xfrm>
            <a:off x="3419475" y="1125538"/>
            <a:ext cx="5724525" cy="3905250"/>
          </a:xfrm>
          <a:solidFill>
            <a:schemeClr val="bg1"/>
          </a:solidFill>
        </p:spPr>
        <p:txBody>
          <a:bodyPr/>
          <a:lstStyle/>
          <a:p>
            <a:r>
              <a:rPr lang="en-GB" altLang="en-US" sz="2000">
                <a:solidFill>
                  <a:srgbClr val="FF3300"/>
                </a:solidFill>
              </a:rPr>
              <a:t>Audubon Christmas Bird Count</a:t>
            </a:r>
            <a:r>
              <a:rPr lang="en-GB" altLang="en-US" sz="2000">
                <a:solidFill>
                  <a:srgbClr val="3333CC"/>
                </a:solidFill>
              </a:rPr>
              <a:t> started 1900</a:t>
            </a:r>
          </a:p>
          <a:p>
            <a:r>
              <a:rPr lang="en-GB" altLang="en-US" sz="2000">
                <a:solidFill>
                  <a:srgbClr val="3333CC"/>
                </a:solidFill>
              </a:rPr>
              <a:t>350 papers and reports from the dataset</a:t>
            </a:r>
          </a:p>
          <a:p>
            <a:r>
              <a:rPr lang="en-GB" altLang="en-US" sz="2000">
                <a:solidFill>
                  <a:srgbClr val="3333CC"/>
                </a:solidFill>
              </a:rPr>
              <a:t>40 year population trends of 20 common species</a:t>
            </a:r>
          </a:p>
          <a:p>
            <a:pPr lvl="1"/>
            <a:r>
              <a:rPr lang="en-GB" altLang="en-US" sz="1600">
                <a:solidFill>
                  <a:srgbClr val="3333CC"/>
                </a:solidFill>
              </a:rPr>
              <a:t>reduced by average of 68%</a:t>
            </a:r>
          </a:p>
          <a:p>
            <a:endParaRPr lang="en-GB" altLang="en-US" sz="2000">
              <a:solidFill>
                <a:srgbClr val="3333CC"/>
              </a:solidFill>
            </a:endParaRPr>
          </a:p>
        </p:txBody>
      </p:sp>
      <p:pic>
        <p:nvPicPr>
          <p:cNvPr id="71685" name="Picture 4"/>
          <p:cNvPicPr>
            <a:picLocks noChangeAspect="1" noChangeArrowheads="1"/>
          </p:cNvPicPr>
          <p:nvPr/>
        </p:nvPicPr>
        <p:blipFill>
          <a:blip r:embed="rId4" cstate="print"/>
          <a:srcRect l="27118" t="20673" r="28053" b="17314"/>
          <a:stretch>
            <a:fillRect/>
          </a:stretch>
        </p:blipFill>
        <p:spPr bwMode="auto">
          <a:xfrm>
            <a:off x="1042988" y="3213100"/>
            <a:ext cx="4392612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Rectangle 7"/>
          <p:cNvSpPr>
            <a:spLocks noChangeArrowheads="1"/>
          </p:cNvSpPr>
          <p:nvPr/>
        </p:nvSpPr>
        <p:spPr bwMode="auto">
          <a:xfrm>
            <a:off x="6911975" y="0"/>
            <a:ext cx="2232025" cy="517525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1400" b="1" dirty="0">
                <a:solidFill>
                  <a:schemeClr val="tx2"/>
                </a:solidFill>
              </a:rPr>
              <a:t>Citizen science around the world – </a:t>
            </a:r>
            <a:r>
              <a:rPr lang="en-GB" altLang="en-US" sz="1400" b="1" dirty="0">
                <a:solidFill>
                  <a:srgbClr val="FF3300"/>
                </a:solidFill>
              </a:rPr>
              <a:t>USA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650"/>
    </mc:Choice>
    <mc:Fallback xmlns="">
      <p:transition spd="slow" advTm="14065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/>
          <p:cNvPicPr>
            <a:picLocks noChangeAspect="1" noChangeArrowheads="1"/>
          </p:cNvPicPr>
          <p:nvPr/>
        </p:nvPicPr>
        <p:blipFill>
          <a:blip r:embed="rId3" cstate="print"/>
          <a:srcRect l="18906" t="39880" r="4909" b="45869"/>
          <a:stretch>
            <a:fillRect/>
          </a:stretch>
        </p:blipFill>
        <p:spPr bwMode="auto">
          <a:xfrm>
            <a:off x="0" y="333375"/>
            <a:ext cx="91440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5"/>
          <p:cNvPicPr>
            <a:picLocks noChangeAspect="1" noChangeArrowheads="1"/>
          </p:cNvPicPr>
          <p:nvPr/>
        </p:nvPicPr>
        <p:blipFill>
          <a:blip r:embed="rId4" cstate="print"/>
          <a:srcRect l="29532" t="31006" r="7864" b="18050"/>
          <a:stretch>
            <a:fillRect/>
          </a:stretch>
        </p:blipFill>
        <p:spPr bwMode="auto">
          <a:xfrm>
            <a:off x="755650" y="1700213"/>
            <a:ext cx="7596188" cy="494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8" name="Text Box 6"/>
          <p:cNvSpPr txBox="1">
            <a:spLocks noChangeArrowheads="1"/>
          </p:cNvSpPr>
          <p:nvPr/>
        </p:nvSpPr>
        <p:spPr bwMode="auto">
          <a:xfrm>
            <a:off x="6588125" y="1268413"/>
            <a:ext cx="20335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en-US" sz="1400" b="1">
                <a:solidFill>
                  <a:srgbClr val="FF0000"/>
                </a:solidFill>
              </a:rPr>
              <a:t>Acta Oecologica 2012</a:t>
            </a:r>
          </a:p>
          <a:p>
            <a:r>
              <a:rPr lang="en-GB" altLang="en-US" sz="1400" b="1">
                <a:solidFill>
                  <a:srgbClr val="FF0000"/>
                </a:solidFill>
              </a:rPr>
              <a:t>44: 58–66 </a:t>
            </a:r>
          </a:p>
        </p:txBody>
      </p:sp>
      <p:sp>
        <p:nvSpPr>
          <p:cNvPr id="72709" name="Rectangle 8"/>
          <p:cNvSpPr>
            <a:spLocks noChangeArrowheads="1"/>
          </p:cNvSpPr>
          <p:nvPr/>
        </p:nvSpPr>
        <p:spPr bwMode="auto">
          <a:xfrm>
            <a:off x="0" y="0"/>
            <a:ext cx="3924300" cy="3048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1400" b="1">
                <a:solidFill>
                  <a:schemeClr val="tx2"/>
                </a:solidFill>
              </a:rPr>
              <a:t>Citizen science around the world – </a:t>
            </a:r>
            <a:r>
              <a:rPr lang="en-GB" altLang="en-US" sz="1400" b="1">
                <a:solidFill>
                  <a:srgbClr val="FF3300"/>
                </a:solidFill>
              </a:rPr>
              <a:t>France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46"/>
    </mc:Choice>
    <mc:Fallback xmlns="">
      <p:transition spd="slow" advTm="13274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/>
          <p:cNvPicPr>
            <a:picLocks noChangeAspect="1" noChangeArrowheads="1"/>
          </p:cNvPicPr>
          <p:nvPr/>
        </p:nvPicPr>
        <p:blipFill>
          <a:blip r:embed="rId3" cstate="print"/>
          <a:srcRect l="50362" t="77650" r="10344" b="7471"/>
          <a:stretch>
            <a:fillRect/>
          </a:stretch>
        </p:blipFill>
        <p:spPr bwMode="auto">
          <a:xfrm>
            <a:off x="3276600" y="5445125"/>
            <a:ext cx="5111750" cy="1089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37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4" cstate="print"/>
          <a:srcRect l="12177" t="17719" r="9238" b="10423"/>
          <a:stretch>
            <a:fillRect/>
          </a:stretch>
        </p:blipFill>
        <p:spPr bwMode="auto">
          <a:xfrm>
            <a:off x="0" y="0"/>
            <a:ext cx="9144000" cy="470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3"/>
          <p:cNvPicPr>
            <a:picLocks noChangeAspect="1" noChangeArrowheads="1"/>
          </p:cNvPicPr>
          <p:nvPr/>
        </p:nvPicPr>
        <p:blipFill>
          <a:blip r:embed="rId3" cstate="print"/>
          <a:srcRect l="50362" t="11812" r="10344" b="21251"/>
          <a:stretch>
            <a:fillRect/>
          </a:stretch>
        </p:blipFill>
        <p:spPr bwMode="auto">
          <a:xfrm>
            <a:off x="0" y="3859213"/>
            <a:ext cx="3132138" cy="2998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3734" name="Rectangle 7"/>
          <p:cNvSpPr>
            <a:spLocks noChangeArrowheads="1"/>
          </p:cNvSpPr>
          <p:nvPr/>
        </p:nvSpPr>
        <p:spPr bwMode="auto">
          <a:xfrm>
            <a:off x="5292725" y="0"/>
            <a:ext cx="3851275" cy="3048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1400" b="1">
                <a:solidFill>
                  <a:schemeClr val="tx2"/>
                </a:solidFill>
              </a:rPr>
              <a:t>Citizen science around the world – </a:t>
            </a:r>
            <a:r>
              <a:rPr lang="en-GB" altLang="en-US" sz="1400" b="1">
                <a:solidFill>
                  <a:srgbClr val="FF3300"/>
                </a:solidFill>
              </a:rPr>
              <a:t>France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28"/>
    </mc:Choice>
    <mc:Fallback xmlns="">
      <p:transition spd="slow" advTm="10372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3" cstate="print"/>
          <a:srcRect l="12448" t="14391" r="46597" b="26547"/>
          <a:stretch>
            <a:fillRect/>
          </a:stretch>
        </p:blipFill>
        <p:spPr bwMode="auto">
          <a:xfrm>
            <a:off x="1520513" y="2132856"/>
            <a:ext cx="5329238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6" name="Picture 2"/>
          <p:cNvPicPr>
            <a:picLocks noChangeAspect="1" noChangeArrowheads="1"/>
          </p:cNvPicPr>
          <p:nvPr/>
        </p:nvPicPr>
        <p:blipFill>
          <a:blip r:embed="rId4" cstate="print"/>
          <a:srcRect l="12177" t="17719" r="9238" b="47476"/>
          <a:stretch>
            <a:fillRect/>
          </a:stretch>
        </p:blipFill>
        <p:spPr bwMode="auto">
          <a:xfrm>
            <a:off x="0" y="0"/>
            <a:ext cx="91440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Rectangle 6"/>
          <p:cNvSpPr>
            <a:spLocks noChangeArrowheads="1"/>
          </p:cNvSpPr>
          <p:nvPr/>
        </p:nvSpPr>
        <p:spPr bwMode="auto">
          <a:xfrm>
            <a:off x="5292725" y="0"/>
            <a:ext cx="3851275" cy="3048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1400" b="1">
                <a:solidFill>
                  <a:schemeClr val="tx2"/>
                </a:solidFill>
              </a:rPr>
              <a:t>Citizen science around the world – </a:t>
            </a:r>
            <a:r>
              <a:rPr lang="en-GB" altLang="en-US" sz="1400" b="1">
                <a:solidFill>
                  <a:srgbClr val="FF3300"/>
                </a:solidFill>
              </a:rPr>
              <a:t>France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26"/>
    </mc:Choice>
    <mc:Fallback xmlns="">
      <p:transition spd="slow" advTm="8022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5779" name="Picture 2"/>
          <p:cNvPicPr>
            <a:picLocks noChangeAspect="1" noChangeArrowheads="1"/>
          </p:cNvPicPr>
          <p:nvPr/>
        </p:nvPicPr>
        <p:blipFill>
          <a:blip r:embed="rId3" cstate="print"/>
          <a:srcRect l="10788" t="12798" r="3430" b="72040"/>
          <a:stretch>
            <a:fillRect/>
          </a:stretch>
        </p:blipFill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0" name="Picture 3"/>
          <p:cNvPicPr>
            <a:picLocks noChangeAspect="1" noChangeArrowheads="1"/>
          </p:cNvPicPr>
          <p:nvPr/>
        </p:nvPicPr>
        <p:blipFill>
          <a:blip r:embed="rId4" cstate="print"/>
          <a:srcRect l="10515" t="17719" r="3149" b="7471"/>
          <a:stretch>
            <a:fillRect/>
          </a:stretch>
        </p:blipFill>
        <p:spPr bwMode="auto">
          <a:xfrm>
            <a:off x="395288" y="2565400"/>
            <a:ext cx="8353425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1" name="Picture 2"/>
          <p:cNvPicPr>
            <a:picLocks noChangeAspect="1" noChangeArrowheads="1"/>
          </p:cNvPicPr>
          <p:nvPr/>
        </p:nvPicPr>
        <p:blipFill>
          <a:blip r:embed="rId3" cstate="print"/>
          <a:srcRect l="10788" t="36230" r="3430" b="38969"/>
          <a:stretch>
            <a:fillRect/>
          </a:stretch>
        </p:blipFill>
        <p:spPr bwMode="auto">
          <a:xfrm>
            <a:off x="0" y="836613"/>
            <a:ext cx="91440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2" name="Picture 8" descr="NA_bbs_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388" y="1773238"/>
            <a:ext cx="1306512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3" name="Rectangle 9"/>
          <p:cNvSpPr>
            <a:spLocks noChangeArrowheads="1"/>
          </p:cNvSpPr>
          <p:nvPr/>
        </p:nvSpPr>
        <p:spPr bwMode="auto">
          <a:xfrm>
            <a:off x="6948488" y="0"/>
            <a:ext cx="2195512" cy="7302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1400" b="1">
                <a:solidFill>
                  <a:schemeClr val="tx2"/>
                </a:solidFill>
              </a:rPr>
              <a:t>Citizen science around the world – </a:t>
            </a:r>
            <a:r>
              <a:rPr lang="en-GB" altLang="en-US" sz="1400" b="1">
                <a:solidFill>
                  <a:srgbClr val="FF3300"/>
                </a:solidFill>
              </a:rPr>
              <a:t>USA</a:t>
            </a:r>
            <a:br>
              <a:rPr lang="en-GB" altLang="en-US" sz="1400" b="1">
                <a:solidFill>
                  <a:srgbClr val="FF3300"/>
                </a:solidFill>
              </a:rPr>
            </a:br>
            <a:endParaRPr lang="en-GB" altLang="en-US" sz="1400" b="1">
              <a:solidFill>
                <a:srgbClr val="FF33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89"/>
    </mc:Choice>
    <mc:Fallback xmlns="">
      <p:transition spd="slow" advTm="5768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GB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National Biodiversity Network (NBN) Atlas</a:t>
            </a:r>
          </a:p>
        </p:txBody>
      </p:sp>
      <p:sp>
        <p:nvSpPr>
          <p:cNvPr id="34819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34"/>
    </mc:Choice>
    <mc:Fallback xmlns="">
      <p:transition spd="slow" advTm="6073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E03A-546D-437A-BA03-08BB0E6F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451BE-8AC5-41CF-9DAE-A55F56D6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CFB1B-386D-4F83-967B-77077A035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17801" r="11414" b="6601"/>
          <a:stretch/>
        </p:blipFill>
        <p:spPr>
          <a:xfrm>
            <a:off x="0" y="1484784"/>
            <a:ext cx="9144000" cy="49876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410FCC-D5DF-445E-A340-C21769D4C4C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altLang="en-US" sz="3600" kern="0" dirty="0"/>
              <a:t>Other examples of citizen science around the world – </a:t>
            </a:r>
            <a:r>
              <a:rPr lang="en-GB" altLang="en-US" sz="3600" kern="0" dirty="0">
                <a:solidFill>
                  <a:srgbClr val="FF3300"/>
                </a:solidFill>
              </a:rPr>
              <a:t>Canada</a:t>
            </a:r>
          </a:p>
        </p:txBody>
      </p:sp>
    </p:spTree>
    <p:extLst>
      <p:ext uri="{BB962C8B-B14F-4D97-AF65-F5344CB8AC3E}">
        <p14:creationId xmlns:p14="http://schemas.microsoft.com/office/powerpoint/2010/main" val="28237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40"/>
    </mc:Choice>
    <mc:Fallback xmlns="">
      <p:transition spd="slow" advTm="5644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/>
          <a:srcRect l="37354" t="22266" r="23907" b="3906"/>
          <a:stretch>
            <a:fillRect/>
          </a:stretch>
        </p:blipFill>
        <p:spPr bwMode="auto">
          <a:xfrm>
            <a:off x="1619250" y="333375"/>
            <a:ext cx="5846763" cy="626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7" name="Rectangle 6"/>
          <p:cNvSpPr>
            <a:spLocks noChangeArrowheads="1"/>
          </p:cNvSpPr>
          <p:nvPr/>
        </p:nvSpPr>
        <p:spPr bwMode="auto">
          <a:xfrm>
            <a:off x="5003800" y="0"/>
            <a:ext cx="4140200" cy="3048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1400" b="1">
                <a:solidFill>
                  <a:schemeClr val="tx2"/>
                </a:solidFill>
              </a:rPr>
              <a:t>Citizen science around the world – </a:t>
            </a:r>
            <a:r>
              <a:rPr lang="en-GB" altLang="en-US" sz="1400" b="1">
                <a:solidFill>
                  <a:srgbClr val="FF3300"/>
                </a:solidFill>
              </a:rPr>
              <a:t>Australia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63"/>
    </mc:Choice>
    <mc:Fallback xmlns="">
      <p:transition spd="slow" advTm="56463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 l="15352" t="11800" r="6094" b="34309"/>
          <a:stretch>
            <a:fillRect/>
          </a:stretch>
        </p:blipFill>
        <p:spPr bwMode="auto">
          <a:xfrm>
            <a:off x="0" y="1557338"/>
            <a:ext cx="9144000" cy="501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25538"/>
          </a:xfrm>
          <a:solidFill>
            <a:srgbClr val="DDDDDD"/>
          </a:solidFill>
        </p:spPr>
        <p:txBody>
          <a:bodyPr/>
          <a:lstStyle/>
          <a:p>
            <a:r>
              <a:rPr lang="en-GB" altLang="en-US" sz="3600"/>
              <a:t>Other examples of citizen science around the world – </a:t>
            </a:r>
            <a:r>
              <a:rPr lang="en-GB" altLang="en-US" sz="3600">
                <a:solidFill>
                  <a:srgbClr val="FF3300"/>
                </a:solidFill>
              </a:rPr>
              <a:t>Belgium</a:t>
            </a:r>
          </a:p>
        </p:txBody>
      </p:sp>
    </p:spTree>
    <p:extLst>
      <p:ext uri="{BB962C8B-B14F-4D97-AF65-F5344CB8AC3E}">
        <p14:creationId xmlns:p14="http://schemas.microsoft.com/office/powerpoint/2010/main" val="251038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15"/>
    </mc:Choice>
    <mc:Fallback xmlns="">
      <p:transition spd="slow" advTm="43915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References</a:t>
            </a:r>
            <a:endParaRPr lang="en-GB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48" name="Rectangle 11"/>
          <p:cNvSpPr>
            <a:spLocks noGrp="1"/>
          </p:cNvSpPr>
          <p:nvPr>
            <p:ph type="body" idx="4294967295"/>
          </p:nvPr>
        </p:nvSpPr>
        <p:spPr>
          <a:xfrm>
            <a:off x="251520" y="980728"/>
            <a:ext cx="8892481" cy="5877272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en-US" sz="1700" b="1" dirty="0"/>
              <a:t>Recording / data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1700" dirty="0"/>
              <a:t>UK: www.nbn.org.uk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1700" dirty="0"/>
              <a:t>UK: www.brc.ac.uk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1700" dirty="0"/>
              <a:t>Global: www.gbif.org</a:t>
            </a:r>
          </a:p>
          <a:p>
            <a:pPr eaLnBrk="1" hangingPunct="1">
              <a:lnSpc>
                <a:spcPct val="80000"/>
              </a:lnSpc>
            </a:pPr>
            <a:endParaRPr lang="en-GB" altLang="en-US" sz="17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en-US" sz="1700" b="1" dirty="0"/>
              <a:t>Citizen science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1700" dirty="0"/>
              <a:t>www.opalexplorenature.org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1700" dirty="0"/>
              <a:t>Links to many citizen science projects - </a:t>
            </a:r>
            <a:r>
              <a:rPr lang="en-GB" altLang="en-US" sz="1700" dirty="0">
                <a:hlinkClick r:id="rId3"/>
              </a:rPr>
              <a:t>www.birds.cornell.edu/citscitoolkit</a:t>
            </a:r>
            <a:br>
              <a:rPr lang="en-GB" altLang="en-US" sz="1700" dirty="0"/>
            </a:br>
            <a:endParaRPr lang="en-GB" altLang="en-US" sz="17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700" dirty="0"/>
              <a:t>August, T., et al. 2015. </a:t>
            </a:r>
            <a:r>
              <a:rPr lang="en-GB" sz="1700" dirty="0"/>
              <a:t>Emerging technologies for biological recording. </a:t>
            </a:r>
            <a:r>
              <a:rPr lang="en-GB" sz="1700" i="1" dirty="0"/>
              <a:t>Biol. J. </a:t>
            </a:r>
            <a:r>
              <a:rPr lang="en-GB" sz="1700" i="1" dirty="0" err="1"/>
              <a:t>Linnean</a:t>
            </a:r>
            <a:r>
              <a:rPr lang="en-GB" sz="1700" i="1" dirty="0"/>
              <a:t> Soc</a:t>
            </a:r>
            <a:r>
              <a:rPr lang="en-GB" sz="1700" dirty="0"/>
              <a:t>. DOI: 10.1111/bij.12534.</a:t>
            </a:r>
            <a:r>
              <a:rPr lang="en-US" altLang="en-US" sz="17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GB" sz="1700" dirty="0"/>
              <a:t>Miller-Rushing, A., et al. 2012. The history of public participation in ecological research. </a:t>
            </a:r>
            <a:r>
              <a:rPr lang="en-GB" sz="1700" i="1" dirty="0"/>
              <a:t>Frontiers in Ecology and the Environment</a:t>
            </a:r>
            <a:r>
              <a:rPr lang="en-GB" sz="1700" dirty="0"/>
              <a:t> 10(6): 285-290.</a:t>
            </a:r>
            <a:endParaRPr lang="en-US" altLang="en-US" sz="17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700" dirty="0"/>
              <a:t>Roy, H.E., et al. 2015. </a:t>
            </a:r>
            <a:r>
              <a:rPr lang="en-GB" sz="1700" dirty="0"/>
              <a:t>The contribution of volunteer recorders to our understanding of biological invasions. </a:t>
            </a:r>
            <a:r>
              <a:rPr lang="en-GB" sz="1700" i="1" dirty="0"/>
              <a:t> Biol. J. </a:t>
            </a:r>
            <a:r>
              <a:rPr lang="en-GB" sz="1700" i="1" dirty="0" err="1"/>
              <a:t>Linnean</a:t>
            </a:r>
            <a:r>
              <a:rPr lang="en-GB" sz="1700" i="1" dirty="0"/>
              <a:t> Soc</a:t>
            </a:r>
            <a:r>
              <a:rPr lang="en-GB" sz="1700" dirty="0"/>
              <a:t>. DOI: 10.1111/bij.12518.</a:t>
            </a:r>
            <a:r>
              <a:rPr lang="en-GB" altLang="en-US" sz="1700" dirty="0"/>
              <a:t> </a:t>
            </a:r>
            <a:br>
              <a:rPr lang="en-GB" altLang="en-US" sz="1700" dirty="0"/>
            </a:br>
            <a:endParaRPr lang="en-GB" altLang="en-US" sz="17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700" b="1" dirty="0"/>
              <a:t>Climate data</a:t>
            </a:r>
          </a:p>
          <a:p>
            <a:pPr>
              <a:lnSpc>
                <a:spcPct val="80000"/>
              </a:lnSpc>
            </a:pPr>
            <a:r>
              <a:rPr lang="en-GB" altLang="en-US" sz="1700" dirty="0"/>
              <a:t>UK: </a:t>
            </a:r>
            <a:r>
              <a:rPr lang="en-US" sz="1700" dirty="0">
                <a:hlinkClick r:id="rId4"/>
              </a:rPr>
              <a:t>https://www.metoffice.gov.uk/services/data</a:t>
            </a:r>
            <a:endParaRPr lang="en-GB" altLang="en-US" sz="1700" dirty="0"/>
          </a:p>
          <a:p>
            <a:pPr>
              <a:lnSpc>
                <a:spcPct val="80000"/>
              </a:lnSpc>
            </a:pPr>
            <a:r>
              <a:rPr lang="en-GB" altLang="en-US" sz="1700" dirty="0"/>
              <a:t>Global: </a:t>
            </a:r>
            <a:r>
              <a:rPr lang="en-GB" altLang="en-US" sz="1700" dirty="0">
                <a:hlinkClick r:id="rId5"/>
              </a:rPr>
              <a:t>www.worldweather.org</a:t>
            </a:r>
            <a:endParaRPr lang="en-GB" altLang="en-US" sz="1700" dirty="0"/>
          </a:p>
          <a:p>
            <a:pPr>
              <a:lnSpc>
                <a:spcPct val="80000"/>
              </a:lnSpc>
            </a:pPr>
            <a:r>
              <a:rPr lang="en-GB" altLang="en-US" sz="1700" dirty="0"/>
              <a:t>USA: </a:t>
            </a:r>
            <a:r>
              <a:rPr lang="en-US" sz="1700" dirty="0">
                <a:hlinkClick r:id="rId6"/>
              </a:rPr>
              <a:t>https://www.ncdc.noaa.gov/cdo-web/</a:t>
            </a:r>
            <a:endParaRPr lang="en-GB" altLang="en-US" sz="17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700" b="1" dirty="0"/>
              <a:t>Land Cover</a:t>
            </a:r>
          </a:p>
          <a:p>
            <a:pPr>
              <a:lnSpc>
                <a:spcPct val="80000"/>
              </a:lnSpc>
            </a:pPr>
            <a:r>
              <a:rPr lang="en-GB" altLang="en-US" sz="1700" dirty="0"/>
              <a:t>UK: </a:t>
            </a:r>
            <a:r>
              <a:rPr lang="en-US" sz="1700" dirty="0">
                <a:hlinkClick r:id="rId7"/>
              </a:rPr>
              <a:t>https://www.ceh.ac.uk/services/land-cover-map-2015</a:t>
            </a:r>
            <a:endParaRPr lang="en-GB" altLang="en-US" sz="1700" dirty="0"/>
          </a:p>
          <a:p>
            <a:pPr eaLnBrk="1" hangingPunct="1">
              <a:lnSpc>
                <a:spcPct val="80000"/>
              </a:lnSpc>
            </a:pPr>
            <a:endParaRPr lang="en-GB" alt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112"/>
            <a:ext cx="8229600" cy="1495896"/>
          </a:xfrm>
        </p:spPr>
        <p:txBody>
          <a:bodyPr/>
          <a:lstStyle/>
          <a:p>
            <a:pPr eaLnBrk="1" hangingPunct="1"/>
            <a:r>
              <a:rPr lang="en-GB" altLang="en-US" dirty="0"/>
              <a:t>National Biodiversity Network (NBN) Atlas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773238"/>
            <a:ext cx="8229600" cy="4525962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altLang="en-US" u="sng" dirty="0"/>
              <a:t>nbnatlas.org</a:t>
            </a:r>
          </a:p>
          <a:p>
            <a:pPr eaLnBrk="1" hangingPunct="1"/>
            <a:r>
              <a:rPr lang="en-GB" altLang="en-US" dirty="0"/>
              <a:t>Portal for viewing UK (&amp; some Ireland) species data</a:t>
            </a:r>
          </a:p>
          <a:p>
            <a:pPr eaLnBrk="1" hangingPunct="1"/>
            <a:r>
              <a:rPr lang="en-GB" altLang="en-US" dirty="0"/>
              <a:t>Over 200 million species records...</a:t>
            </a:r>
          </a:p>
          <a:p>
            <a:pPr eaLnBrk="1" hangingPunct="1"/>
            <a:r>
              <a:rPr lang="en-GB" altLang="en-US" dirty="0"/>
              <a:t>...from over 900 datasets (sources)</a:t>
            </a:r>
          </a:p>
          <a:p>
            <a:pPr lvl="1" eaLnBrk="1" hangingPunct="1"/>
            <a:r>
              <a:rPr lang="en-GB" altLang="en-US" dirty="0"/>
              <a:t>plants</a:t>
            </a:r>
          </a:p>
          <a:p>
            <a:pPr lvl="1" eaLnBrk="1" hangingPunct="1"/>
            <a:r>
              <a:rPr lang="en-GB" altLang="en-US" dirty="0"/>
              <a:t>animals</a:t>
            </a:r>
          </a:p>
          <a:p>
            <a:pPr lvl="1" eaLnBrk="1" hangingPunct="1"/>
            <a:r>
              <a:rPr lang="en-GB" altLang="en-US" dirty="0"/>
              <a:t>fungi</a:t>
            </a:r>
          </a:p>
          <a:p>
            <a:pPr lvl="1" eaLnBrk="1" hangingPunct="1"/>
            <a:endParaRPr lang="en-GB" altLang="en-US" dirty="0"/>
          </a:p>
        </p:txBody>
      </p:sp>
      <p:pic>
        <p:nvPicPr>
          <p:cNvPr id="35844" name="Picture 5" descr="E:\Logos\NBN Logo 2007 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4747000"/>
            <a:ext cx="3582144" cy="187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13"/>
    </mc:Choice>
    <mc:Fallback xmlns="">
      <p:transition spd="slow" advTm="949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511820"/>
            <a:ext cx="85725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516217" y="2132856"/>
            <a:ext cx="1944216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405336" y="1353726"/>
            <a:ext cx="216597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altLang="en-US" sz="2800" u="sng" dirty="0">
                <a:solidFill>
                  <a:srgbClr val="FF0000"/>
                </a:solidFill>
              </a:rPr>
              <a:t>nbnatlas.org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0"/>
            <a:ext cx="9144000" cy="730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altLang="en-US" sz="3200" b="1" kern="0" dirty="0"/>
              <a:t>Finding datasets for your assignment</a:t>
            </a:r>
          </a:p>
        </p:txBody>
      </p:sp>
    </p:spTree>
    <p:extLst>
      <p:ext uri="{BB962C8B-B14F-4D97-AF65-F5344CB8AC3E}">
        <p14:creationId xmlns:p14="http://schemas.microsoft.com/office/powerpoint/2010/main" val="320029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107"/>
    </mc:Choice>
    <mc:Fallback xmlns="">
      <p:transition spd="slow" advTm="12210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4742-82CE-4A3A-9237-3BC3776C7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56792"/>
          </a:xfrm>
        </p:spPr>
        <p:txBody>
          <a:bodyPr/>
          <a:lstStyle/>
          <a:p>
            <a:r>
              <a:rPr lang="en-GB" dirty="0"/>
              <a:t>Global Biodiversity Information portal (GBIF)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26DB3-A2E6-4D5A-A22B-C323D2B56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0" r="1963" b="6601"/>
          <a:stretch/>
        </p:blipFill>
        <p:spPr>
          <a:xfrm>
            <a:off x="89756" y="1844824"/>
            <a:ext cx="8964488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27"/>
    </mc:Choice>
    <mc:Fallback xmlns="">
      <p:transition spd="slow" advTm="825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958E02-60C9-4BFB-8D3C-65292316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C5E47-2E41-4633-83A9-E0EC94FEE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search by</a:t>
            </a:r>
          </a:p>
          <a:p>
            <a:pPr lvl="1"/>
            <a:r>
              <a:rPr lang="en-GB" dirty="0"/>
              <a:t>Occurrences</a:t>
            </a:r>
          </a:p>
          <a:p>
            <a:pPr lvl="2"/>
            <a:r>
              <a:rPr lang="en-GB" dirty="0"/>
              <a:t>then lots of filters available, e.g. by years and regions</a:t>
            </a:r>
          </a:p>
          <a:p>
            <a:pPr lvl="1"/>
            <a:r>
              <a:rPr lang="en-GB" dirty="0"/>
              <a:t>Species</a:t>
            </a:r>
          </a:p>
          <a:p>
            <a:pPr lvl="1"/>
            <a:r>
              <a:rPr lang="en-GB" dirty="0"/>
              <a:t>Datasets</a:t>
            </a:r>
          </a:p>
          <a:p>
            <a:pPr lvl="2"/>
            <a:r>
              <a:rPr lang="en-GB" dirty="0"/>
              <a:t>e.g. search by country</a:t>
            </a:r>
          </a:p>
          <a:p>
            <a:pPr lvl="1"/>
            <a:r>
              <a:rPr lang="en-GB" dirty="0"/>
              <a:t>Trends</a:t>
            </a:r>
          </a:p>
          <a:p>
            <a:pPr lvl="2"/>
            <a:r>
              <a:rPr lang="en-GB" dirty="0"/>
              <a:t>gives summary trends for countries </a:t>
            </a:r>
            <a:br>
              <a:rPr lang="en-GB" dirty="0"/>
            </a:br>
            <a:r>
              <a:rPr lang="en-GB" dirty="0"/>
              <a:t>by time, taxa, 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7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48"/>
    </mc:Choice>
    <mc:Fallback xmlns="">
      <p:transition spd="slow" advTm="9914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4742-82CE-4A3A-9237-3BC3776C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– e.g. by country (Spain)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A0BE9-D4A7-4492-B1E4-DFD90FF62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0" b="6601"/>
          <a:stretch/>
        </p:blipFill>
        <p:spPr>
          <a:xfrm>
            <a:off x="7505" y="1916832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70"/>
    </mc:Choice>
    <mc:Fallback xmlns="">
      <p:transition spd="slow" advTm="761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4.7"/>
</p:tagLst>
</file>

<file path=ppt/theme/theme1.xml><?xml version="1.0" encoding="utf-8"?>
<a:theme xmlns:a="http://schemas.openxmlformats.org/drawingml/2006/main" name="Default Design">
  <a:themeElements>
    <a:clrScheme name="Default Design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80808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FFF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8080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2781</TotalTime>
  <Words>1192</Words>
  <Application>Microsoft Office PowerPoint</Application>
  <PresentationFormat>On-screen Show (4:3)</PresentationFormat>
  <Paragraphs>174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Roboto</vt:lpstr>
      <vt:lpstr>Default Design</vt:lpstr>
      <vt:lpstr>Citizen Science 2 - Data</vt:lpstr>
      <vt:lpstr>Citizen Science 2 - Data</vt:lpstr>
      <vt:lpstr>PowerPoint Presentation</vt:lpstr>
      <vt:lpstr>National Biodiversity Network (NBN) Atlas</vt:lpstr>
      <vt:lpstr>National Biodiversity Network (NBN) Atlas</vt:lpstr>
      <vt:lpstr>PowerPoint Presentation</vt:lpstr>
      <vt:lpstr>Global Biodiversity Information portal (GBIF)</vt:lpstr>
      <vt:lpstr>GBIF</vt:lpstr>
      <vt:lpstr>GBIF – e.g. by country (Spain)</vt:lpstr>
      <vt:lpstr>GBIF – e.g. by species</vt:lpstr>
      <vt:lpstr>Citizen Science 2 - Data</vt:lpstr>
      <vt:lpstr>Sweden - www.slu.se/en/subweb/swedish-lifewatch/</vt:lpstr>
      <vt:lpstr>Norway - www.artsdatabanken.no/</vt:lpstr>
      <vt:lpstr>Ireland - www.biodiversityireland.ie/</vt:lpstr>
      <vt:lpstr>Australia - www.ala.org.au/ </vt:lpstr>
      <vt:lpstr>South Africa - www.sanbi.org/resources/infobases/ </vt:lpstr>
      <vt:lpstr>USA – via GBIF  e.g. United States Geological Survey</vt:lpstr>
      <vt:lpstr>USA - https://data.neonscience.org/home</vt:lpstr>
      <vt:lpstr>USA</vt:lpstr>
      <vt:lpstr>Brazil - https://ppbio.inpa.gov.br/en/Biological_Inventories</vt:lpstr>
      <vt:lpstr>Other useful data sources</vt:lpstr>
      <vt:lpstr>https://www.metoffice.gov.uk/services/data https://worldweather.wmo.int/en/home.html </vt:lpstr>
      <vt:lpstr>PowerPoint Presentation</vt:lpstr>
      <vt:lpstr>UK Land Cover Data www.ceh.ac.uk/ukceh-land-cover-maps</vt:lpstr>
      <vt:lpstr>UK Land Cover Data www.ceh.ac.uk/ukceh-land-cover-maps</vt:lpstr>
      <vt:lpstr>PowerPoint Presentation</vt:lpstr>
      <vt:lpstr>PowerPoint Presentation</vt:lpstr>
      <vt:lpstr>MAGIC  https://magic.defra.gov.uk/MagicMap.aspx</vt:lpstr>
      <vt:lpstr>MAGIC  https://magic.defra.gov.uk/MagicMap.aspx</vt:lpstr>
      <vt:lpstr>MAGIC https://magic.defra.gov.uk/Dataset_Download_Summary.htm</vt:lpstr>
      <vt:lpstr>Citizen Science 2 - Data</vt:lpstr>
      <vt:lpstr>Zooniverse</vt:lpstr>
      <vt:lpstr>iNaturalist</vt:lpstr>
      <vt:lpstr>eBird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examples of citizen science around the world – Belgium</vt:lpstr>
      <vt:lpstr>References</vt:lpstr>
    </vt:vector>
  </TitlesOfParts>
  <Company>CEH Monks Wood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PMB</dc:creator>
  <cp:lastModifiedBy>Peter Brown</cp:lastModifiedBy>
  <cp:revision>214</cp:revision>
  <dcterms:created xsi:type="dcterms:W3CDTF">2008-11-04T10:28:37Z</dcterms:created>
  <dcterms:modified xsi:type="dcterms:W3CDTF">2020-10-05T13:11:10Z</dcterms:modified>
</cp:coreProperties>
</file>